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2" r:id="rId3"/>
    <p:sldId id="274" r:id="rId4"/>
    <p:sldId id="257" r:id="rId5"/>
    <p:sldId id="273" r:id="rId6"/>
    <p:sldId id="266" r:id="rId7"/>
    <p:sldId id="268" r:id="rId8"/>
    <p:sldId id="269" r:id="rId9"/>
    <p:sldId id="270" r:id="rId10"/>
    <p:sldId id="271" r:id="rId11"/>
    <p:sldId id="264" r:id="rId12"/>
    <p:sldId id="265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D6B"/>
    <a:srgbClr val="0D204A"/>
    <a:srgbClr val="C8E2EA"/>
    <a:srgbClr val="FFC907"/>
    <a:srgbClr val="004EBC"/>
    <a:srgbClr val="C9282D"/>
    <a:srgbClr val="DF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27"/>
    <p:restoredTop sz="94646"/>
  </p:normalViewPr>
  <p:slideViewPr>
    <p:cSldViewPr snapToGrid="0" snapToObjects="1">
      <p:cViewPr varScale="1">
        <p:scale>
          <a:sx n="131" d="100"/>
          <a:sy n="131" d="100"/>
        </p:scale>
        <p:origin x="144" y="8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D204A"/>
            </a:solidFill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56-784C-9AAE-681002D3180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C9282D"/>
            </a:solidFill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56-784C-9AAE-681002D3180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004EBC"/>
            </a:solidFill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56-784C-9AAE-681002D3180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FFC907"/>
            </a:solidFill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Sheet1!$E$2:$E$5</c:f>
              <c:numCache>
                <c:formatCode>General</c:formatCode>
                <c:ptCount val="4"/>
                <c:pt idx="0">
                  <c:v>5.5</c:v>
                </c:pt>
                <c:pt idx="1">
                  <c:v>4</c:v>
                </c:pt>
                <c:pt idx="2">
                  <c:v>2.6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A56-784C-9AAE-681002D3180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C8E2EA"/>
            </a:solidFill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Sheet1!$F$2:$F$5</c:f>
              <c:numCache>
                <c:formatCode>General</c:formatCode>
                <c:ptCount val="4"/>
                <c:pt idx="0">
                  <c:v>1.5</c:v>
                </c:pt>
                <c:pt idx="1">
                  <c:v>3.6</c:v>
                </c:pt>
                <c:pt idx="2">
                  <c:v>4</c:v>
                </c:pt>
                <c:pt idx="3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A56-784C-9AAE-681002D318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935400144"/>
        <c:axId val="-1935354832"/>
      </c:barChart>
      <c:catAx>
        <c:axId val="-1935400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0" i="0">
                <a:latin typeface="Franklin Gothic Book" panose="020B0503020102020204" pitchFamily="34" charset="0"/>
              </a:defRPr>
            </a:pPr>
            <a:endParaRPr lang="en-US"/>
          </a:p>
        </c:txPr>
        <c:crossAx val="-1935354832"/>
        <c:crosses val="autoZero"/>
        <c:auto val="1"/>
        <c:lblAlgn val="ctr"/>
        <c:lblOffset val="100"/>
        <c:noMultiLvlLbl val="0"/>
      </c:catAx>
      <c:valAx>
        <c:axId val="-19353548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Franklin Gothic Book" panose="020B0503020102020204" pitchFamily="34" charset="0"/>
              </a:defRPr>
            </a:pPr>
            <a:endParaRPr lang="en-US"/>
          </a:p>
        </c:txPr>
        <c:crossAx val="-193540014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Franklin Gothic Book" panose="020B05030201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7857309" y="4487091"/>
            <a:ext cx="1286691" cy="6564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3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470" y="3181809"/>
            <a:ext cx="947530" cy="2030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219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2C80BAB-AC42-8648-B5EA-A20B0BA14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447" y="365127"/>
            <a:ext cx="8591106" cy="58117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D204A"/>
                </a:solidFill>
                <a:latin typeface="Franklin Gothic Medium" panose="020B0603020102020204" pitchFamily="34" charset="0"/>
              </a:rPr>
              <a:t>Large graphic | Frank. Goth. Med., 35pt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D1C0353-2955-E441-9FEA-5800978EC9C6}"/>
              </a:ext>
            </a:extLst>
          </p:cNvPr>
          <p:cNvSpPr>
            <a:spLocks noGrp="1"/>
          </p:cNvSpPr>
          <p:nvPr>
            <p:ph idx="4294967295" hasCustomPrompt="1"/>
          </p:nvPr>
        </p:nvSpPr>
        <p:spPr>
          <a:xfrm>
            <a:off x="628649" y="1927824"/>
            <a:ext cx="7886700" cy="2675330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>
              <a:buSzPct val="100000"/>
              <a:buBlip>
                <a:blip r:embed="rId2"/>
              </a:buBlip>
            </a:pPr>
            <a:r>
              <a:rPr lang="en-US" sz="1800" dirty="0">
                <a:latin typeface="Franklin Gothic Book" panose="020B0503020102020204" pitchFamily="34" charset="0"/>
              </a:rPr>
              <a:t>Insert image/graphic</a:t>
            </a:r>
          </a:p>
          <a:p>
            <a:pPr>
              <a:buSzPct val="100000"/>
              <a:buBlip>
                <a:blip r:embed="rId2"/>
              </a:buBlip>
            </a:pPr>
            <a:endParaRPr lang="en-US" sz="1800" dirty="0">
              <a:latin typeface="Franklin Gothic Book" panose="020B05030201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2D4164-732E-C645-8C28-EC6DE104E445}"/>
              </a:ext>
            </a:extLst>
          </p:cNvPr>
          <p:cNvCxnSpPr/>
          <p:nvPr userDrawn="1"/>
        </p:nvCxnSpPr>
        <p:spPr>
          <a:xfrm>
            <a:off x="1171238" y="1009142"/>
            <a:ext cx="680152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 userDrawn="1"/>
        </p:nvSpPr>
        <p:spPr>
          <a:xfrm>
            <a:off x="524721" y="4767904"/>
            <a:ext cx="809455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>
                <a:solidFill>
                  <a:schemeClr val="bg1">
                    <a:alpha val="76000"/>
                  </a:schemeClr>
                </a:solidFill>
              </a:rPr>
              <a:t>THE SCIENCE OF TODAY IS THE INNOVATION OF TOMORROW</a:t>
            </a:r>
          </a:p>
        </p:txBody>
      </p:sp>
    </p:spTree>
    <p:extLst>
      <p:ext uri="{BB962C8B-B14F-4D97-AF65-F5344CB8AC3E}">
        <p14:creationId xmlns:p14="http://schemas.microsoft.com/office/powerpoint/2010/main" val="1962326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441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B24FDBA3-F627-8946-8D5C-AD20B7183D6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59715" y="544383"/>
            <a:ext cx="3516862" cy="4054734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Insert photo/graphic here</a:t>
            </a:r>
          </a:p>
        </p:txBody>
      </p:sp>
    </p:spTree>
    <p:extLst>
      <p:ext uri="{BB962C8B-B14F-4D97-AF65-F5344CB8AC3E}">
        <p14:creationId xmlns:p14="http://schemas.microsoft.com/office/powerpoint/2010/main" val="2634997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3B3B62AA-D7AF-FF42-A2E4-D9BFB1F9F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582" y="2176462"/>
            <a:ext cx="3417395" cy="2329550"/>
          </a:xfrm>
        </p:spPr>
        <p:txBody>
          <a:bodyPr>
            <a:normAutofit/>
          </a:bodyPr>
          <a:lstStyle>
            <a:lvl1pPr marL="0" indent="0">
              <a:buNone/>
              <a:defRPr sz="1600" i="1">
                <a:latin typeface="Franklin Gothic Book" panose="020B05030201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BB3306C6-D8B2-5E4C-B4B0-C106F2DDC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581" y="552893"/>
            <a:ext cx="3417395" cy="1128270"/>
          </a:xfrm>
        </p:spPr>
        <p:txBody>
          <a:bodyPr>
            <a:normAutofit/>
          </a:bodyPr>
          <a:lstStyle>
            <a:lvl1pPr>
              <a:defRPr sz="3200" b="0" i="0">
                <a:solidFill>
                  <a:srgbClr val="0D204A"/>
                </a:solidFill>
                <a:latin typeface="Franklin Gothic Medium" panose="020B0603020102020204" pitchFamily="34" charset="0"/>
              </a:defRPr>
            </a:lvl1pPr>
          </a:lstStyle>
          <a:p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A44172-0C15-374C-AA22-48CEB42C8977}"/>
              </a:ext>
            </a:extLst>
          </p:cNvPr>
          <p:cNvCxnSpPr/>
          <p:nvPr userDrawn="1"/>
        </p:nvCxnSpPr>
        <p:spPr>
          <a:xfrm>
            <a:off x="5294956" y="2166936"/>
            <a:ext cx="2839939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 userDrawn="1"/>
        </p:nvSpPr>
        <p:spPr>
          <a:xfrm>
            <a:off x="524721" y="4767904"/>
            <a:ext cx="809455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>
                <a:solidFill>
                  <a:schemeClr val="bg1">
                    <a:alpha val="76000"/>
                  </a:schemeClr>
                </a:solidFill>
              </a:rPr>
              <a:t>THE SCIENCE OF TODAY IS THE INNOVATION OF TOMORROW</a:t>
            </a:r>
          </a:p>
        </p:txBody>
      </p:sp>
    </p:spTree>
    <p:extLst>
      <p:ext uri="{BB962C8B-B14F-4D97-AF65-F5344CB8AC3E}">
        <p14:creationId xmlns:p14="http://schemas.microsoft.com/office/powerpoint/2010/main" val="3835509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3B3B62AA-D7AF-FF42-A2E4-D9BFB1F9F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582" y="2176462"/>
            <a:ext cx="3417395" cy="2329550"/>
          </a:xfrm>
        </p:spPr>
        <p:txBody>
          <a:bodyPr>
            <a:normAutofit/>
          </a:bodyPr>
          <a:lstStyle>
            <a:lvl1pPr marL="0" indent="0">
              <a:buNone/>
              <a:defRPr sz="1600" i="1">
                <a:latin typeface="Franklin Gothic Book" panose="020B05030201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BB3306C6-D8B2-5E4C-B4B0-C106F2DDC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581" y="552893"/>
            <a:ext cx="3417395" cy="1128270"/>
          </a:xfrm>
        </p:spPr>
        <p:txBody>
          <a:bodyPr>
            <a:normAutofit/>
          </a:bodyPr>
          <a:lstStyle>
            <a:lvl1pPr>
              <a:defRPr sz="3200" b="0" i="0">
                <a:solidFill>
                  <a:srgbClr val="0D204A"/>
                </a:solidFill>
                <a:latin typeface="Franklin Gothic Medium" panose="020B06030201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099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301F0CBB-62FF-AC40-9B30-27A6763FC8E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83581" y="552893"/>
            <a:ext cx="3417395" cy="112827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Insert graphic/logo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888636A-1E2E-E841-809B-5CF408907AE1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578219" y="1940793"/>
            <a:ext cx="3417395" cy="2470951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Insert graphic/image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4485C001-5C40-5645-BBFC-11E90189644E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765964" y="1037783"/>
            <a:ext cx="4080324" cy="1450237"/>
          </a:xfrm>
        </p:spPr>
        <p:txBody>
          <a:bodyPr>
            <a:normAutofit/>
          </a:bodyPr>
          <a:lstStyle>
            <a:lvl1pPr marL="171450" indent="-171450">
              <a:buFontTx/>
              <a:buBlip>
                <a:blip r:embed="rId2"/>
              </a:buBlip>
              <a:defRPr sz="1800"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 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16754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1">
            <a:extLst>
              <a:ext uri="{FF2B5EF4-FFF2-40B4-BE49-F238E27FC236}">
                <a16:creationId xmlns:a16="http://schemas.microsoft.com/office/drawing/2014/main" id="{743F0CFE-EABC-4F47-97BD-FFF146474EC4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560388" y="1710475"/>
            <a:ext cx="146050" cy="146050"/>
          </a:xfrm>
          <a:prstGeom prst="rect">
            <a:avLst/>
          </a:prstGeom>
          <a:solidFill>
            <a:srgbClr val="0D204A"/>
          </a:solidFill>
          <a:ln>
            <a:noFill/>
          </a:ln>
        </p:spPr>
        <p:txBody>
          <a:bodyPr/>
          <a:lstStyle/>
          <a:p>
            <a:endParaRPr lang="en-US" dirty="0">
              <a:solidFill>
                <a:srgbClr val="0D204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92">
            <a:extLst>
              <a:ext uri="{FF2B5EF4-FFF2-40B4-BE49-F238E27FC236}">
                <a16:creationId xmlns:a16="http://schemas.microsoft.com/office/drawing/2014/main" id="{0062B524-682B-574D-BB17-377FB59E75FF}"/>
              </a:ext>
            </a:extLst>
          </p:cNvPr>
          <p:cNvSpPr>
            <a:spLocks noChangeArrowheads="1"/>
          </p:cNvSpPr>
          <p:nvPr userDrawn="1"/>
        </p:nvSpPr>
        <p:spPr bwMode="black">
          <a:xfrm>
            <a:off x="850219" y="1645388"/>
            <a:ext cx="16149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R 13, G 32, B 74</a:t>
            </a:r>
          </a:p>
        </p:txBody>
      </p:sp>
      <p:sp>
        <p:nvSpPr>
          <p:cNvPr id="10" name="Rectangle 93">
            <a:extLst>
              <a:ext uri="{FF2B5EF4-FFF2-40B4-BE49-F238E27FC236}">
                <a16:creationId xmlns:a16="http://schemas.microsoft.com/office/drawing/2014/main" id="{D4279CEE-D31C-6A40-B282-CB02BD537AE3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560388" y="2228318"/>
            <a:ext cx="146050" cy="146050"/>
          </a:xfrm>
          <a:prstGeom prst="rect">
            <a:avLst/>
          </a:prstGeom>
          <a:solidFill>
            <a:srgbClr val="C9282D"/>
          </a:solidFill>
          <a:ln>
            <a:noFill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94">
            <a:extLst>
              <a:ext uri="{FF2B5EF4-FFF2-40B4-BE49-F238E27FC236}">
                <a16:creationId xmlns:a16="http://schemas.microsoft.com/office/drawing/2014/main" id="{9049E45E-191F-CD42-9233-35029BA22581}"/>
              </a:ext>
            </a:extLst>
          </p:cNvPr>
          <p:cNvSpPr>
            <a:spLocks noChangeArrowheads="1"/>
          </p:cNvSpPr>
          <p:nvPr userDrawn="1"/>
        </p:nvSpPr>
        <p:spPr bwMode="black">
          <a:xfrm>
            <a:off x="850219" y="2163230"/>
            <a:ext cx="17655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R 201, G 40, B 45</a:t>
            </a:r>
          </a:p>
        </p:txBody>
      </p:sp>
      <p:sp>
        <p:nvSpPr>
          <p:cNvPr id="12" name="Rectangle 95">
            <a:extLst>
              <a:ext uri="{FF2B5EF4-FFF2-40B4-BE49-F238E27FC236}">
                <a16:creationId xmlns:a16="http://schemas.microsoft.com/office/drawing/2014/main" id="{57E209F3-BF83-5C4C-9838-B980266C486F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560388" y="2746161"/>
            <a:ext cx="146050" cy="146050"/>
          </a:xfrm>
          <a:prstGeom prst="rect">
            <a:avLst/>
          </a:prstGeom>
          <a:solidFill>
            <a:srgbClr val="004EBC"/>
          </a:solidFill>
          <a:ln>
            <a:noFill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96">
            <a:extLst>
              <a:ext uri="{FF2B5EF4-FFF2-40B4-BE49-F238E27FC236}">
                <a16:creationId xmlns:a16="http://schemas.microsoft.com/office/drawing/2014/main" id="{F20F4F05-82BE-494C-8F14-8D8189229D2E}"/>
              </a:ext>
            </a:extLst>
          </p:cNvPr>
          <p:cNvSpPr>
            <a:spLocks noChangeArrowheads="1"/>
          </p:cNvSpPr>
          <p:nvPr userDrawn="1"/>
        </p:nvSpPr>
        <p:spPr bwMode="black">
          <a:xfrm>
            <a:off x="850219" y="2681072"/>
            <a:ext cx="163987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R 0, G 78, B 188</a:t>
            </a:r>
          </a:p>
        </p:txBody>
      </p:sp>
      <p:sp>
        <p:nvSpPr>
          <p:cNvPr id="14" name="Rectangle 97">
            <a:extLst>
              <a:ext uri="{FF2B5EF4-FFF2-40B4-BE49-F238E27FC236}">
                <a16:creationId xmlns:a16="http://schemas.microsoft.com/office/drawing/2014/main" id="{4221E4A8-EDE8-5540-B649-6D6F8B0330C3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560388" y="3264004"/>
            <a:ext cx="146050" cy="146050"/>
          </a:xfrm>
          <a:prstGeom prst="rect">
            <a:avLst/>
          </a:prstGeom>
          <a:solidFill>
            <a:srgbClr val="C8E2EA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98">
            <a:extLst>
              <a:ext uri="{FF2B5EF4-FFF2-40B4-BE49-F238E27FC236}">
                <a16:creationId xmlns:a16="http://schemas.microsoft.com/office/drawing/2014/main" id="{6B51E6E0-475A-3444-839E-05A8F8379A3E}"/>
              </a:ext>
            </a:extLst>
          </p:cNvPr>
          <p:cNvSpPr>
            <a:spLocks noChangeArrowheads="1"/>
          </p:cNvSpPr>
          <p:nvPr userDrawn="1"/>
        </p:nvSpPr>
        <p:spPr bwMode="black">
          <a:xfrm>
            <a:off x="869269" y="3198914"/>
            <a:ext cx="21031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R 200, G 226, B 234</a:t>
            </a:r>
          </a:p>
        </p:txBody>
      </p:sp>
      <p:sp>
        <p:nvSpPr>
          <p:cNvPr id="16" name="Rectangle 99">
            <a:extLst>
              <a:ext uri="{FF2B5EF4-FFF2-40B4-BE49-F238E27FC236}">
                <a16:creationId xmlns:a16="http://schemas.microsoft.com/office/drawing/2014/main" id="{64F8D2CB-3C82-D142-9F31-3459E203F4E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3435350" y="1651738"/>
            <a:ext cx="914400" cy="914400"/>
          </a:xfrm>
          <a:prstGeom prst="rect">
            <a:avLst/>
          </a:prstGeom>
          <a:solidFill>
            <a:srgbClr val="0D204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00">
            <a:extLst>
              <a:ext uri="{FF2B5EF4-FFF2-40B4-BE49-F238E27FC236}">
                <a16:creationId xmlns:a16="http://schemas.microsoft.com/office/drawing/2014/main" id="{3197FC24-4564-F04A-9D69-8BCC031510FF}"/>
              </a:ext>
            </a:extLst>
          </p:cNvPr>
          <p:cNvSpPr>
            <a:spLocks noChangeArrowheads="1"/>
          </p:cNvSpPr>
          <p:nvPr userDrawn="1"/>
        </p:nvSpPr>
        <p:spPr bwMode="black">
          <a:xfrm>
            <a:off x="4591050" y="1832713"/>
            <a:ext cx="277306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Default color for new shapes</a:t>
            </a:r>
            <a:b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</a:br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(R 13, G 32, B 74)</a:t>
            </a:r>
          </a:p>
        </p:txBody>
      </p:sp>
      <p:sp>
        <p:nvSpPr>
          <p:cNvPr id="18" name="Rectangle 97">
            <a:extLst>
              <a:ext uri="{FF2B5EF4-FFF2-40B4-BE49-F238E27FC236}">
                <a16:creationId xmlns:a16="http://schemas.microsoft.com/office/drawing/2014/main" id="{01F21D38-665D-9D49-8214-304AD560ECDA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560388" y="3781847"/>
            <a:ext cx="146050" cy="146050"/>
          </a:xfrm>
          <a:prstGeom prst="rect">
            <a:avLst/>
          </a:prstGeom>
          <a:solidFill>
            <a:srgbClr val="FFC907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98">
            <a:extLst>
              <a:ext uri="{FF2B5EF4-FFF2-40B4-BE49-F238E27FC236}">
                <a16:creationId xmlns:a16="http://schemas.microsoft.com/office/drawing/2014/main" id="{C5A2879C-FB4F-3742-8774-5BCE7F8BE578}"/>
              </a:ext>
            </a:extLst>
          </p:cNvPr>
          <p:cNvSpPr>
            <a:spLocks noChangeArrowheads="1"/>
          </p:cNvSpPr>
          <p:nvPr userDrawn="1"/>
        </p:nvSpPr>
        <p:spPr bwMode="black">
          <a:xfrm>
            <a:off x="869269" y="3716756"/>
            <a:ext cx="17655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R 255, G 201, B 7</a:t>
            </a:r>
          </a:p>
        </p:txBody>
      </p:sp>
      <p:sp>
        <p:nvSpPr>
          <p:cNvPr id="20" name="Rectangle 97">
            <a:extLst>
              <a:ext uri="{FF2B5EF4-FFF2-40B4-BE49-F238E27FC236}">
                <a16:creationId xmlns:a16="http://schemas.microsoft.com/office/drawing/2014/main" id="{8A41C7C0-0538-5844-8D5B-C4EEE0798951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560388" y="4299688"/>
            <a:ext cx="146050" cy="146050"/>
          </a:xfrm>
          <a:prstGeom prst="rect">
            <a:avLst/>
          </a:prstGeom>
          <a:solidFill>
            <a:srgbClr val="DFE5E5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98">
            <a:extLst>
              <a:ext uri="{FF2B5EF4-FFF2-40B4-BE49-F238E27FC236}">
                <a16:creationId xmlns:a16="http://schemas.microsoft.com/office/drawing/2014/main" id="{14C4977B-014F-E34D-8A31-DEBD0D85BDE7}"/>
              </a:ext>
            </a:extLst>
          </p:cNvPr>
          <p:cNvSpPr>
            <a:spLocks noChangeArrowheads="1"/>
          </p:cNvSpPr>
          <p:nvPr userDrawn="1"/>
        </p:nvSpPr>
        <p:spPr bwMode="black">
          <a:xfrm>
            <a:off x="869269" y="4234600"/>
            <a:ext cx="21031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R 223, G 229, B 229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A211811F-639A-0A4F-92C4-E22DB093BA23}"/>
              </a:ext>
            </a:extLst>
          </p:cNvPr>
          <p:cNvSpPr txBox="1">
            <a:spLocks/>
          </p:cNvSpPr>
          <p:nvPr userDrawn="1"/>
        </p:nvSpPr>
        <p:spPr>
          <a:xfrm>
            <a:off x="285972" y="103927"/>
            <a:ext cx="8591106" cy="58117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D204A"/>
                </a:solidFill>
                <a:latin typeface="Franklin Gothic Medium" panose="020B0603020102020204" pitchFamily="34" charset="0"/>
              </a:rPr>
              <a:t>Color Palette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4D31DD2-8A1E-B442-BBBB-E8D79663513B}"/>
              </a:ext>
            </a:extLst>
          </p:cNvPr>
          <p:cNvCxnSpPr/>
          <p:nvPr userDrawn="1"/>
        </p:nvCxnSpPr>
        <p:spPr>
          <a:xfrm>
            <a:off x="1180763" y="747942"/>
            <a:ext cx="680152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463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5120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B3B78-57CE-E340-A570-27B940A47F6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BFCA6-035B-A241-B8D0-CB3E4445BB9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078" y="4693745"/>
            <a:ext cx="1046922" cy="44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38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3" r:id="rId3"/>
    <p:sldLayoutId id="2147483663" r:id="rId4"/>
    <p:sldLayoutId id="2147483664" r:id="rId5"/>
    <p:sldLayoutId id="2147483672" r:id="rId6"/>
    <p:sldLayoutId id="2147483665" r:id="rId7"/>
    <p:sldLayoutId id="2147483666" r:id="rId8"/>
    <p:sldLayoutId id="2147483667" r:id="rId9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yalcollege.ca/rcsite/cpd/accreditation/toolkit/cpd-activity-toolkit-creating-learning-objectives-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24B9232-EEE3-154F-8C70-DE747DB149ED}"/>
              </a:ext>
            </a:extLst>
          </p:cNvPr>
          <p:cNvSpPr txBox="1">
            <a:spLocks/>
          </p:cNvSpPr>
          <p:nvPr/>
        </p:nvSpPr>
        <p:spPr>
          <a:xfrm>
            <a:off x="206423" y="2323046"/>
            <a:ext cx="6820468" cy="600448"/>
          </a:xfrm>
          <a:prstGeom prst="rect">
            <a:avLst/>
          </a:prstGeom>
        </p:spPr>
        <p:txBody>
          <a:bodyPr lIns="45720" rIns="4572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rgbClr val="0D204A"/>
                </a:solidFill>
                <a:latin typeface="Franklin Gothic Medium" panose="020B0603020102020204" pitchFamily="34" charset="0"/>
              </a:rPr>
              <a:t>Presentation Title | </a:t>
            </a:r>
            <a:br>
              <a:rPr lang="en-US" sz="3000" dirty="0">
                <a:solidFill>
                  <a:srgbClr val="0D204A"/>
                </a:solidFill>
                <a:latin typeface="Franklin Gothic Medium" panose="020B0603020102020204" pitchFamily="34" charset="0"/>
              </a:rPr>
            </a:br>
            <a:r>
              <a:rPr lang="en-US" sz="3000" dirty="0">
                <a:solidFill>
                  <a:srgbClr val="0D204A"/>
                </a:solidFill>
                <a:latin typeface="Franklin Gothic Medium" panose="020B0603020102020204" pitchFamily="34" charset="0"/>
              </a:rPr>
              <a:t>Franklin Gothic Med., 30pt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6284C083-04B2-4441-80B2-A60139101A06}"/>
              </a:ext>
            </a:extLst>
          </p:cNvPr>
          <p:cNvSpPr txBox="1">
            <a:spLocks/>
          </p:cNvSpPr>
          <p:nvPr/>
        </p:nvSpPr>
        <p:spPr>
          <a:xfrm>
            <a:off x="206423" y="3744835"/>
            <a:ext cx="6858000" cy="605751"/>
          </a:xfrm>
          <a:prstGeom prst="rect">
            <a:avLst/>
          </a:prstGeom>
        </p:spPr>
        <p:txBody>
          <a:bodyPr lIns="45720" rIns="4572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Franklin Gothic Book" panose="020B0503020102020204" pitchFamily="34" charset="0"/>
              </a:rPr>
              <a:t>Subheader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Franklin Gothic Book" panose="020B0503020102020204" pitchFamily="34" charset="0"/>
              </a:rPr>
              <a:t> and date | Franklin Gothic Book, 24pt</a:t>
            </a:r>
          </a:p>
        </p:txBody>
      </p:sp>
    </p:spTree>
    <p:extLst>
      <p:ext uri="{BB962C8B-B14F-4D97-AF65-F5344CB8AC3E}">
        <p14:creationId xmlns:p14="http://schemas.microsoft.com/office/powerpoint/2010/main" val="404021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E90036-0B0E-4746-ABB6-087CF8700984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46169-B9FB-3048-9E6E-F80D2FDEFD29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9CB7114-51A6-FF41-9911-45060253FAFC}"/>
              </a:ext>
            </a:extLst>
          </p:cNvPr>
          <p:cNvCxnSpPr/>
          <p:nvPr/>
        </p:nvCxnSpPr>
        <p:spPr>
          <a:xfrm>
            <a:off x="583581" y="1900695"/>
            <a:ext cx="341739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5CE00244-1BA9-6444-9F4B-445207356051}"/>
              </a:ext>
            </a:extLst>
          </p:cNvPr>
          <p:cNvSpPr txBox="1">
            <a:spLocks/>
          </p:cNvSpPr>
          <p:nvPr/>
        </p:nvSpPr>
        <p:spPr>
          <a:xfrm>
            <a:off x="4522644" y="2530549"/>
            <a:ext cx="4323644" cy="2383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Image with text slide NO TITLE</a:t>
            </a:r>
          </a:p>
          <a:p>
            <a:pPr>
              <a:spcAft>
                <a:spcPts val="1600"/>
              </a:spcAft>
            </a:pPr>
            <a:r>
              <a:rPr lang="en-US" dirty="0"/>
              <a:t>First level bullet</a:t>
            </a:r>
          </a:p>
          <a:p>
            <a:pPr>
              <a:spcAft>
                <a:spcPts val="1600"/>
              </a:spcAft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B82B18-6847-B047-ABCF-E08D6B7C45D4}"/>
              </a:ext>
            </a:extLst>
          </p:cNvPr>
          <p:cNvSpPr txBox="1"/>
          <p:nvPr/>
        </p:nvSpPr>
        <p:spPr>
          <a:xfrm>
            <a:off x="4522644" y="738041"/>
            <a:ext cx="4384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i="1" dirty="0">
                <a:solidFill>
                  <a:srgbClr val="0D204A"/>
                </a:solidFill>
                <a:latin typeface="Franklin Gothic Book" panose="020B0503020102020204" pitchFamily="34" charset="0"/>
              </a:rPr>
              <a:t>Descriptive text | Franklin Gothic Book Italic, 18pt.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F3535D4-42EB-814F-9B24-BDFF0528C088}"/>
              </a:ext>
            </a:extLst>
          </p:cNvPr>
          <p:cNvCxnSpPr/>
          <p:nvPr/>
        </p:nvCxnSpPr>
        <p:spPr>
          <a:xfrm>
            <a:off x="5294956" y="2166936"/>
            <a:ext cx="2839939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48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1">
            <a:extLst>
              <a:ext uri="{FF2B5EF4-FFF2-40B4-BE49-F238E27FC236}">
                <a16:creationId xmlns:a16="http://schemas.microsoft.com/office/drawing/2014/main" id="{743F0CFE-EABC-4F47-97BD-FFF146474EC4}"/>
              </a:ext>
            </a:extLst>
          </p:cNvPr>
          <p:cNvSpPr>
            <a:spLocks noChangeArrowheads="1"/>
          </p:cNvSpPr>
          <p:nvPr/>
        </p:nvSpPr>
        <p:spPr bwMode="gray">
          <a:xfrm>
            <a:off x="864764" y="1439412"/>
            <a:ext cx="146050" cy="146050"/>
          </a:xfrm>
          <a:prstGeom prst="rect">
            <a:avLst/>
          </a:prstGeom>
          <a:solidFill>
            <a:srgbClr val="0D204A"/>
          </a:solidFill>
          <a:ln>
            <a:noFill/>
          </a:ln>
        </p:spPr>
        <p:txBody>
          <a:bodyPr/>
          <a:lstStyle/>
          <a:p>
            <a:endParaRPr lang="en-US" dirty="0">
              <a:solidFill>
                <a:srgbClr val="0D204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92">
            <a:extLst>
              <a:ext uri="{FF2B5EF4-FFF2-40B4-BE49-F238E27FC236}">
                <a16:creationId xmlns:a16="http://schemas.microsoft.com/office/drawing/2014/main" id="{0062B524-682B-574D-BB17-377FB59E75FF}"/>
              </a:ext>
            </a:extLst>
          </p:cNvPr>
          <p:cNvSpPr>
            <a:spLocks noChangeArrowheads="1"/>
          </p:cNvSpPr>
          <p:nvPr/>
        </p:nvSpPr>
        <p:spPr bwMode="black">
          <a:xfrm>
            <a:off x="1154595" y="1374325"/>
            <a:ext cx="16149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R 13, G 32, B 74</a:t>
            </a:r>
          </a:p>
        </p:txBody>
      </p:sp>
      <p:sp>
        <p:nvSpPr>
          <p:cNvPr id="4" name="Rectangle 93">
            <a:extLst>
              <a:ext uri="{FF2B5EF4-FFF2-40B4-BE49-F238E27FC236}">
                <a16:creationId xmlns:a16="http://schemas.microsoft.com/office/drawing/2014/main" id="{D4279CEE-D31C-6A40-B282-CB02BD537AE3}"/>
              </a:ext>
            </a:extLst>
          </p:cNvPr>
          <p:cNvSpPr>
            <a:spLocks noChangeArrowheads="1"/>
          </p:cNvSpPr>
          <p:nvPr/>
        </p:nvSpPr>
        <p:spPr bwMode="gray">
          <a:xfrm>
            <a:off x="864764" y="1957255"/>
            <a:ext cx="146050" cy="146050"/>
          </a:xfrm>
          <a:prstGeom prst="rect">
            <a:avLst/>
          </a:prstGeom>
          <a:solidFill>
            <a:srgbClr val="C9282D"/>
          </a:solidFill>
          <a:ln>
            <a:noFill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94">
            <a:extLst>
              <a:ext uri="{FF2B5EF4-FFF2-40B4-BE49-F238E27FC236}">
                <a16:creationId xmlns:a16="http://schemas.microsoft.com/office/drawing/2014/main" id="{9049E45E-191F-CD42-9233-35029BA22581}"/>
              </a:ext>
            </a:extLst>
          </p:cNvPr>
          <p:cNvSpPr>
            <a:spLocks noChangeArrowheads="1"/>
          </p:cNvSpPr>
          <p:nvPr/>
        </p:nvSpPr>
        <p:spPr bwMode="black">
          <a:xfrm>
            <a:off x="1154595" y="1892167"/>
            <a:ext cx="17655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R 201, G 40, B 45</a:t>
            </a:r>
          </a:p>
        </p:txBody>
      </p:sp>
      <p:sp>
        <p:nvSpPr>
          <p:cNvPr id="6" name="Rectangle 95">
            <a:extLst>
              <a:ext uri="{FF2B5EF4-FFF2-40B4-BE49-F238E27FC236}">
                <a16:creationId xmlns:a16="http://schemas.microsoft.com/office/drawing/2014/main" id="{57E209F3-BF83-5C4C-9838-B980266C486F}"/>
              </a:ext>
            </a:extLst>
          </p:cNvPr>
          <p:cNvSpPr>
            <a:spLocks noChangeArrowheads="1"/>
          </p:cNvSpPr>
          <p:nvPr/>
        </p:nvSpPr>
        <p:spPr bwMode="gray">
          <a:xfrm>
            <a:off x="864764" y="2475098"/>
            <a:ext cx="146050" cy="146050"/>
          </a:xfrm>
          <a:prstGeom prst="rect">
            <a:avLst/>
          </a:prstGeom>
          <a:solidFill>
            <a:srgbClr val="004EBC"/>
          </a:solidFill>
          <a:ln>
            <a:noFill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96">
            <a:extLst>
              <a:ext uri="{FF2B5EF4-FFF2-40B4-BE49-F238E27FC236}">
                <a16:creationId xmlns:a16="http://schemas.microsoft.com/office/drawing/2014/main" id="{F20F4F05-82BE-494C-8F14-8D8189229D2E}"/>
              </a:ext>
            </a:extLst>
          </p:cNvPr>
          <p:cNvSpPr>
            <a:spLocks noChangeArrowheads="1"/>
          </p:cNvSpPr>
          <p:nvPr/>
        </p:nvSpPr>
        <p:spPr bwMode="black">
          <a:xfrm>
            <a:off x="1154595" y="2410009"/>
            <a:ext cx="163987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R 0, G 78, B 188</a:t>
            </a:r>
          </a:p>
        </p:txBody>
      </p:sp>
      <p:sp>
        <p:nvSpPr>
          <p:cNvPr id="8" name="Rectangle 97">
            <a:extLst>
              <a:ext uri="{FF2B5EF4-FFF2-40B4-BE49-F238E27FC236}">
                <a16:creationId xmlns:a16="http://schemas.microsoft.com/office/drawing/2014/main" id="{4221E4A8-EDE8-5540-B649-6D6F8B0330C3}"/>
              </a:ext>
            </a:extLst>
          </p:cNvPr>
          <p:cNvSpPr>
            <a:spLocks noChangeArrowheads="1"/>
          </p:cNvSpPr>
          <p:nvPr/>
        </p:nvSpPr>
        <p:spPr bwMode="gray">
          <a:xfrm>
            <a:off x="864764" y="2992941"/>
            <a:ext cx="146050" cy="146050"/>
          </a:xfrm>
          <a:prstGeom prst="rect">
            <a:avLst/>
          </a:prstGeom>
          <a:solidFill>
            <a:srgbClr val="C8E2EA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98">
            <a:extLst>
              <a:ext uri="{FF2B5EF4-FFF2-40B4-BE49-F238E27FC236}">
                <a16:creationId xmlns:a16="http://schemas.microsoft.com/office/drawing/2014/main" id="{6B51E6E0-475A-3444-839E-05A8F8379A3E}"/>
              </a:ext>
            </a:extLst>
          </p:cNvPr>
          <p:cNvSpPr>
            <a:spLocks noChangeArrowheads="1"/>
          </p:cNvSpPr>
          <p:nvPr/>
        </p:nvSpPr>
        <p:spPr bwMode="black">
          <a:xfrm>
            <a:off x="1173645" y="2927851"/>
            <a:ext cx="21031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R 200, G 226, B 234</a:t>
            </a:r>
          </a:p>
        </p:txBody>
      </p:sp>
      <p:sp>
        <p:nvSpPr>
          <p:cNvPr id="10" name="Rectangle 99">
            <a:extLst>
              <a:ext uri="{FF2B5EF4-FFF2-40B4-BE49-F238E27FC236}">
                <a16:creationId xmlns:a16="http://schemas.microsoft.com/office/drawing/2014/main" id="{64F8D2CB-3C82-D142-9F31-3459E203F4E6}"/>
              </a:ext>
            </a:extLst>
          </p:cNvPr>
          <p:cNvSpPr>
            <a:spLocks noChangeArrowheads="1"/>
          </p:cNvSpPr>
          <p:nvPr/>
        </p:nvSpPr>
        <p:spPr bwMode="gray">
          <a:xfrm>
            <a:off x="3739726" y="1380675"/>
            <a:ext cx="914400" cy="914400"/>
          </a:xfrm>
          <a:prstGeom prst="rect">
            <a:avLst/>
          </a:prstGeom>
          <a:solidFill>
            <a:srgbClr val="0D204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0">
            <a:extLst>
              <a:ext uri="{FF2B5EF4-FFF2-40B4-BE49-F238E27FC236}">
                <a16:creationId xmlns:a16="http://schemas.microsoft.com/office/drawing/2014/main" id="{3197FC24-4564-F04A-9D69-8BCC031510FF}"/>
              </a:ext>
            </a:extLst>
          </p:cNvPr>
          <p:cNvSpPr>
            <a:spLocks noChangeArrowheads="1"/>
          </p:cNvSpPr>
          <p:nvPr/>
        </p:nvSpPr>
        <p:spPr bwMode="black">
          <a:xfrm>
            <a:off x="4895426" y="1561650"/>
            <a:ext cx="277306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Default color for new shapes</a:t>
            </a:r>
            <a:b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</a:br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(R 13, G 32, B 74)</a:t>
            </a:r>
          </a:p>
        </p:txBody>
      </p:sp>
      <p:sp>
        <p:nvSpPr>
          <p:cNvPr id="12" name="Rectangle 97">
            <a:extLst>
              <a:ext uri="{FF2B5EF4-FFF2-40B4-BE49-F238E27FC236}">
                <a16:creationId xmlns:a16="http://schemas.microsoft.com/office/drawing/2014/main" id="{01F21D38-665D-9D49-8214-304AD560ECDA}"/>
              </a:ext>
            </a:extLst>
          </p:cNvPr>
          <p:cNvSpPr>
            <a:spLocks noChangeArrowheads="1"/>
          </p:cNvSpPr>
          <p:nvPr/>
        </p:nvSpPr>
        <p:spPr bwMode="gray">
          <a:xfrm>
            <a:off x="864764" y="3510784"/>
            <a:ext cx="146050" cy="146050"/>
          </a:xfrm>
          <a:prstGeom prst="rect">
            <a:avLst/>
          </a:prstGeom>
          <a:solidFill>
            <a:srgbClr val="FFC907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98">
            <a:extLst>
              <a:ext uri="{FF2B5EF4-FFF2-40B4-BE49-F238E27FC236}">
                <a16:creationId xmlns:a16="http://schemas.microsoft.com/office/drawing/2014/main" id="{C5A2879C-FB4F-3742-8774-5BCE7F8BE578}"/>
              </a:ext>
            </a:extLst>
          </p:cNvPr>
          <p:cNvSpPr>
            <a:spLocks noChangeArrowheads="1"/>
          </p:cNvSpPr>
          <p:nvPr/>
        </p:nvSpPr>
        <p:spPr bwMode="black">
          <a:xfrm>
            <a:off x="1173645" y="3445693"/>
            <a:ext cx="17655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R 255, G 201, B 7</a:t>
            </a:r>
          </a:p>
        </p:txBody>
      </p:sp>
      <p:sp>
        <p:nvSpPr>
          <p:cNvPr id="14" name="Rectangle 97">
            <a:extLst>
              <a:ext uri="{FF2B5EF4-FFF2-40B4-BE49-F238E27FC236}">
                <a16:creationId xmlns:a16="http://schemas.microsoft.com/office/drawing/2014/main" id="{8A41C7C0-0538-5844-8D5B-C4EEE0798951}"/>
              </a:ext>
            </a:extLst>
          </p:cNvPr>
          <p:cNvSpPr>
            <a:spLocks noChangeArrowheads="1"/>
          </p:cNvSpPr>
          <p:nvPr/>
        </p:nvSpPr>
        <p:spPr bwMode="gray">
          <a:xfrm>
            <a:off x="864764" y="4028625"/>
            <a:ext cx="146050" cy="146050"/>
          </a:xfrm>
          <a:prstGeom prst="rect">
            <a:avLst/>
          </a:prstGeom>
          <a:solidFill>
            <a:srgbClr val="DFE5E5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98">
            <a:extLst>
              <a:ext uri="{FF2B5EF4-FFF2-40B4-BE49-F238E27FC236}">
                <a16:creationId xmlns:a16="http://schemas.microsoft.com/office/drawing/2014/main" id="{14C4977B-014F-E34D-8A31-DEBD0D85BDE7}"/>
              </a:ext>
            </a:extLst>
          </p:cNvPr>
          <p:cNvSpPr>
            <a:spLocks noChangeArrowheads="1"/>
          </p:cNvSpPr>
          <p:nvPr/>
        </p:nvSpPr>
        <p:spPr bwMode="black">
          <a:xfrm>
            <a:off x="1173645" y="3963537"/>
            <a:ext cx="21031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R 223, G 229, B 229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A211811F-639A-0A4F-92C4-E22DB093BA23}"/>
              </a:ext>
            </a:extLst>
          </p:cNvPr>
          <p:cNvSpPr txBox="1">
            <a:spLocks/>
          </p:cNvSpPr>
          <p:nvPr/>
        </p:nvSpPr>
        <p:spPr>
          <a:xfrm>
            <a:off x="276447" y="259373"/>
            <a:ext cx="8591106" cy="58117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D204A"/>
                </a:solidFill>
                <a:latin typeface="Franklin Gothic Medium" panose="020B0603020102020204" pitchFamily="34" charset="0"/>
              </a:rPr>
              <a:t>Color Palette</a:t>
            </a:r>
            <a:endParaRPr lang="en-US" dirty="0">
              <a:solidFill>
                <a:srgbClr val="0D204A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48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D4E13-C219-6E45-BF5F-2B3DA255873E}"/>
              </a:ext>
            </a:extLst>
          </p:cNvPr>
          <p:cNvSpPr txBox="1">
            <a:spLocks/>
          </p:cNvSpPr>
          <p:nvPr/>
        </p:nvSpPr>
        <p:spPr>
          <a:xfrm>
            <a:off x="276447" y="365127"/>
            <a:ext cx="8591106" cy="581171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500" dirty="0">
                <a:solidFill>
                  <a:srgbClr val="0D204A"/>
                </a:solidFill>
                <a:latin typeface="Franklin Gothic Medium" panose="020B0603020102020204" pitchFamily="34" charset="0"/>
              </a:rPr>
              <a:t>Graph Slide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3A65BB2-58A5-D849-9A04-AFAD89B5CD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6591746"/>
              </p:ext>
            </p:extLst>
          </p:nvPr>
        </p:nvGraphicFramePr>
        <p:xfrm>
          <a:off x="1524000" y="1435263"/>
          <a:ext cx="6074535" cy="3186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8FAD41E-6009-1B43-9854-C2C20DA37971}"/>
              </a:ext>
            </a:extLst>
          </p:cNvPr>
          <p:cNvCxnSpPr/>
          <p:nvPr/>
        </p:nvCxnSpPr>
        <p:spPr>
          <a:xfrm>
            <a:off x="1171238" y="1009142"/>
            <a:ext cx="680152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514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FA085-2340-4F08-8A43-334800A35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685783"/>
            <a:r>
              <a:rPr lang="en-US" dirty="0">
                <a:solidFill>
                  <a:srgbClr val="0D204A"/>
                </a:solidFill>
                <a:latin typeface="Franklin Gothic Medium" panose="020B0603020102020204" pitchFamily="34" charset="0"/>
              </a:rPr>
              <a:t>Disclosures for </a:t>
            </a:r>
            <a:r>
              <a:rPr lang="en-US" dirty="0" smtClean="0">
                <a:solidFill>
                  <a:srgbClr val="0D204A"/>
                </a:solidFill>
                <a:latin typeface="Franklin Gothic Medium" panose="020B0603020102020204" pitchFamily="34" charset="0"/>
              </a:rPr>
              <a:t>PRESENTER NAME</a:t>
            </a:r>
            <a:endParaRPr lang="en-US" dirty="0">
              <a:solidFill>
                <a:srgbClr val="0D204A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D681FB-7804-4E84-809A-5EDA8A38B470}"/>
              </a:ext>
            </a:extLst>
          </p:cNvPr>
          <p:cNvSpPr txBox="1"/>
          <p:nvPr/>
        </p:nvSpPr>
        <p:spPr>
          <a:xfrm>
            <a:off x="849423" y="1079500"/>
            <a:ext cx="713933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For each presenter</a:t>
            </a:r>
            <a:r>
              <a:rPr lang="en-US" b="1" dirty="0" smtClean="0"/>
              <a:t>:</a:t>
            </a:r>
          </a:p>
          <a:p>
            <a:endParaRPr lang="en-CA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Insert their name</a:t>
            </a:r>
            <a:endParaRPr lang="en-CA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List </a:t>
            </a:r>
            <a:r>
              <a:rPr lang="en-US" u="sng" dirty="0"/>
              <a:t>all</a:t>
            </a:r>
            <a:r>
              <a:rPr lang="en-US" dirty="0"/>
              <a:t> relationships/affiliations with for-profit and/or non-profit organizations.  </a:t>
            </a:r>
          </a:p>
          <a:p>
            <a:endParaRPr lang="en-US" dirty="0"/>
          </a:p>
          <a:p>
            <a:r>
              <a:rPr lang="en-US" dirty="0"/>
              <a:t>*Ensure that the statements on the slide are identical to the </a:t>
            </a:r>
            <a:r>
              <a:rPr lang="en-US" dirty="0" smtClean="0"/>
              <a:t>submitted </a:t>
            </a:r>
            <a:r>
              <a:rPr lang="en-US" dirty="0" err="1" smtClean="0"/>
              <a:t>CoI</a:t>
            </a:r>
            <a:r>
              <a:rPr lang="en-US" dirty="0" smtClean="0"/>
              <a:t> form:</a:t>
            </a:r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Grants</a:t>
            </a:r>
            <a:r>
              <a:rPr lang="en-US" sz="1400" dirty="0"/>
              <a:t> </a:t>
            </a:r>
            <a:r>
              <a:rPr lang="en-US" sz="1600" dirty="0"/>
              <a:t>/ Research support: </a:t>
            </a:r>
            <a:r>
              <a:rPr lang="en-US" sz="1600" dirty="0" err="1"/>
              <a:t>PharmaCorp</a:t>
            </a:r>
            <a:r>
              <a:rPr lang="en-US" sz="1600" dirty="0"/>
              <a:t> ABC, CDN Cancer Org.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Speakers’ bureau or advisory board memberships:  XYZ Biopharmaceuticals Ltd.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Patents for drugs or devices: Widget ABC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Other: Employee of XXY Hospital Group, consultant for XYZ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84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FA085-2340-4F08-8A43-334800A35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685783"/>
            <a:r>
              <a:rPr lang="en-US" dirty="0" smtClean="0">
                <a:solidFill>
                  <a:srgbClr val="0D204A"/>
                </a:solidFill>
                <a:latin typeface="Franklin Gothic Medium" panose="020B0603020102020204" pitchFamily="34" charset="0"/>
              </a:rPr>
              <a:t>Presentation Learning Objectives</a:t>
            </a:r>
            <a:endParaRPr lang="en-US" dirty="0">
              <a:solidFill>
                <a:srgbClr val="0D204A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D681FB-7804-4E84-809A-5EDA8A38B470}"/>
              </a:ext>
            </a:extLst>
          </p:cNvPr>
          <p:cNvSpPr txBox="1"/>
          <p:nvPr/>
        </p:nvSpPr>
        <p:spPr>
          <a:xfrm>
            <a:off x="592248" y="1079500"/>
            <a:ext cx="8518303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In compliance with COI policy, ISTH requires </a:t>
            </a:r>
            <a:r>
              <a:rPr lang="en-US" dirty="0" smtClean="0">
                <a:solidFill>
                  <a:prstClr val="black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that presenters list 1-3 learning objectives for each presentation:</a:t>
            </a:r>
            <a:endParaRPr lang="en-US" dirty="0"/>
          </a:p>
          <a:p>
            <a:endParaRPr lang="en-US" dirty="0">
              <a:solidFill>
                <a:prstClr val="black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Answer the following question when writing your learning objectives:</a:t>
            </a:r>
          </a:p>
          <a:p>
            <a:endParaRPr lang="en-US" dirty="0">
              <a:solidFill>
                <a:prstClr val="black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  <a:p>
            <a:r>
              <a:rPr lang="en-US" sz="1600" dirty="0" smtClean="0">
                <a:solidFill>
                  <a:prstClr val="black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At the conclusion of this presentation, participants will be able 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Recognize…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Interpret…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Describe…</a:t>
            </a:r>
          </a:p>
          <a:p>
            <a:endParaRPr lang="en-US" sz="1100" i="1" dirty="0" smtClean="0">
              <a:solidFill>
                <a:prstClr val="black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  <a:p>
            <a:r>
              <a:rPr lang="en-US" sz="1100" i="1" dirty="0" smtClean="0">
                <a:solidFill>
                  <a:prstClr val="black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You may use the suggested, bullet pointed words above or others that better describe what the audience should be able to do </a:t>
            </a:r>
            <a:r>
              <a:rPr lang="en-US" sz="1100" i="1" smtClean="0">
                <a:solidFill>
                  <a:prstClr val="black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after attending </a:t>
            </a:r>
            <a:r>
              <a:rPr lang="en-US" sz="1100" i="1" dirty="0" smtClean="0">
                <a:solidFill>
                  <a:prstClr val="black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your presentation.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prstClr val="black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Additional resources for writing learning objectives may be found here: </a:t>
            </a:r>
            <a:r>
              <a:rPr lang="en-US" sz="1400" dirty="0">
                <a:hlinkClick r:id="rId2"/>
              </a:rPr>
              <a:t>https://www.royalcollege.ca/rcsite/cpd/accreditation/toolkit/cpd-activity-toolkit-creating-learning-objectives-e</a:t>
            </a:r>
            <a:endParaRPr lang="en-US" sz="1400" dirty="0"/>
          </a:p>
          <a:p>
            <a:endParaRPr lang="en-US" dirty="0">
              <a:solidFill>
                <a:prstClr val="black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34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2C80BAB-AC42-8648-B5EA-A20B0BA14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447" y="365127"/>
            <a:ext cx="8591106" cy="58117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D204A"/>
                </a:solidFill>
                <a:latin typeface="Franklin Gothic Medium" panose="020B0603020102020204" pitchFamily="34" charset="0"/>
              </a:rPr>
              <a:t>Large graphic | Frank. Goth. Med., 35pt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D1C0353-2955-E441-9FEA-5800978EC9C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8650" y="1927823"/>
            <a:ext cx="7886700" cy="2990541"/>
          </a:xfrm>
        </p:spPr>
        <p:txBody>
          <a:bodyPr>
            <a:normAutofit/>
          </a:bodyPr>
          <a:lstStyle/>
          <a:p>
            <a:pPr>
              <a:buSzPct val="100000"/>
              <a:buBlip>
                <a:blip r:embed="rId2"/>
              </a:buBlip>
            </a:pPr>
            <a:r>
              <a:rPr lang="en-US" sz="1800" dirty="0">
                <a:latin typeface="Franklin Gothic Book" panose="020B0503020102020204" pitchFamily="34" charset="0"/>
              </a:rPr>
              <a:t>Insert image/graphic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6F8875A-1E61-B944-9C48-31DE1022A021}"/>
              </a:ext>
            </a:extLst>
          </p:cNvPr>
          <p:cNvSpPr txBox="1">
            <a:spLocks/>
          </p:cNvSpPr>
          <p:nvPr/>
        </p:nvSpPr>
        <p:spPr>
          <a:xfrm>
            <a:off x="914398" y="1048497"/>
            <a:ext cx="7315202" cy="77712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>
                <a:latin typeface="Franklin Gothic Book" panose="020B0503020102020204" pitchFamily="34" charset="0"/>
              </a:rPr>
              <a:t>Sub-text, up to two lines | Franklin Gothic Book, 18pt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F2D4164-732E-C645-8C28-EC6DE104E445}"/>
              </a:ext>
            </a:extLst>
          </p:cNvPr>
          <p:cNvCxnSpPr/>
          <p:nvPr/>
        </p:nvCxnSpPr>
        <p:spPr>
          <a:xfrm>
            <a:off x="1171238" y="1009142"/>
            <a:ext cx="680152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072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A211811F-639A-0A4F-92C4-E22DB093BA23}"/>
              </a:ext>
            </a:extLst>
          </p:cNvPr>
          <p:cNvSpPr txBox="1">
            <a:spLocks/>
          </p:cNvSpPr>
          <p:nvPr/>
        </p:nvSpPr>
        <p:spPr>
          <a:xfrm>
            <a:off x="276447" y="259373"/>
            <a:ext cx="8591106" cy="58117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D204A"/>
                </a:solidFill>
                <a:latin typeface="Franklin Gothic Medium" panose="020B0603020102020204" pitchFamily="34" charset="0"/>
              </a:rPr>
              <a:t>Title Only</a:t>
            </a:r>
            <a:endParaRPr lang="en-US" dirty="0">
              <a:solidFill>
                <a:srgbClr val="0D204A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29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1D81940-F2A4-3440-B3F5-E79922A4E9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5BF59FE5-973F-9D40-AE1D-791D48BEA5F8}"/>
              </a:ext>
            </a:extLst>
          </p:cNvPr>
          <p:cNvSpPr txBox="1">
            <a:spLocks/>
          </p:cNvSpPr>
          <p:nvPr/>
        </p:nvSpPr>
        <p:spPr>
          <a:xfrm>
            <a:off x="4765964" y="538530"/>
            <a:ext cx="4080324" cy="3899655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en-US" sz="1800" dirty="0">
                <a:latin typeface="Franklin Gothic Book" panose="020B0503020102020204" pitchFamily="34" charset="0"/>
              </a:rPr>
              <a:t>Image with text slide NO TITLE</a:t>
            </a:r>
          </a:p>
          <a:p>
            <a:pPr>
              <a:buBlip>
                <a:blip r:embed="rId2"/>
              </a:buBlip>
            </a:pPr>
            <a:r>
              <a:rPr lang="en-US" sz="1800" dirty="0">
                <a:latin typeface="Franklin Gothic Book" panose="020B0503020102020204" pitchFamily="34" charset="0"/>
              </a:rPr>
              <a:t>First level bullet</a:t>
            </a:r>
          </a:p>
          <a:p>
            <a:pPr lvl="1">
              <a:buClr>
                <a:srgbClr val="C9282D"/>
              </a:buClr>
            </a:pPr>
            <a:r>
              <a:rPr lang="en-US" sz="1600" dirty="0">
                <a:latin typeface="Franklin Gothic Book" panose="020B0503020102020204" pitchFamily="34" charset="0"/>
              </a:rPr>
              <a:t>Second level bullet | Frank. Goth. Book, 16pt</a:t>
            </a:r>
          </a:p>
          <a:p>
            <a:pPr lvl="2">
              <a:buClr>
                <a:srgbClr val="C9282D"/>
              </a:buClr>
            </a:pPr>
            <a:r>
              <a:rPr lang="en-US" sz="1600" dirty="0">
                <a:latin typeface="Franklin Gothic Book" panose="020B0503020102020204" pitchFamily="34" charset="0"/>
              </a:rPr>
              <a:t>Third level bullet |Frank. Goth. Book, 16 </a:t>
            </a:r>
            <a:r>
              <a:rPr lang="en-US" sz="1600" dirty="0" err="1">
                <a:latin typeface="Franklin Gothic Book" panose="020B0503020102020204" pitchFamily="34" charset="0"/>
              </a:rPr>
              <a:t>pt</a:t>
            </a:r>
            <a:endParaRPr lang="en-US" sz="16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89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5A5584-40EF-8141-9A2D-644A3C0D95EA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83582" y="2176462"/>
            <a:ext cx="3417395" cy="2766598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3F17C6-4F35-2849-906B-FB6D2044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153AB49-8D59-B849-A49E-6D846E5A3285}"/>
              </a:ext>
            </a:extLst>
          </p:cNvPr>
          <p:cNvCxnSpPr/>
          <p:nvPr/>
        </p:nvCxnSpPr>
        <p:spPr>
          <a:xfrm>
            <a:off x="583581" y="1900695"/>
            <a:ext cx="341739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CE28D86-7656-D94E-879E-448D33ED8745}"/>
              </a:ext>
            </a:extLst>
          </p:cNvPr>
          <p:cNvSpPr txBox="1"/>
          <p:nvPr/>
        </p:nvSpPr>
        <p:spPr>
          <a:xfrm>
            <a:off x="4572777" y="625919"/>
            <a:ext cx="4276438" cy="369332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en-US" dirty="0">
                <a:solidFill>
                  <a:srgbClr val="0D204A"/>
                </a:solidFill>
                <a:latin typeface="Franklin Gothic Medium" panose="020B0603020102020204" pitchFamily="34" charset="0"/>
              </a:rPr>
              <a:t>One Line header, Frank. Goth. Book, 18pt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E085987A-7C01-0A45-AAA9-3FC6368B53D1}"/>
              </a:ext>
            </a:extLst>
          </p:cNvPr>
          <p:cNvSpPr txBox="1">
            <a:spLocks/>
          </p:cNvSpPr>
          <p:nvPr/>
        </p:nvSpPr>
        <p:spPr>
          <a:xfrm>
            <a:off x="4572778" y="3024671"/>
            <a:ext cx="4080324" cy="14502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600"/>
              </a:spcBef>
              <a:buSzPct val="75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Franklin Gothic Book" panose="020B0503020102020204" pitchFamily="34" charset="0"/>
              </a:rPr>
              <a:t>Click to add text here for another section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F8632B-63CB-A14C-8020-92E2F0092FAE}"/>
              </a:ext>
            </a:extLst>
          </p:cNvPr>
          <p:cNvSpPr txBox="1"/>
          <p:nvPr/>
        </p:nvSpPr>
        <p:spPr>
          <a:xfrm>
            <a:off x="4572777" y="2612807"/>
            <a:ext cx="4276438" cy="369332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en-US" dirty="0">
                <a:solidFill>
                  <a:srgbClr val="0D204A"/>
                </a:solidFill>
                <a:latin typeface="Franklin Gothic Medium" panose="020B0603020102020204" pitchFamily="34" charset="0"/>
              </a:rPr>
              <a:t>One Line header, Frank. Goth. Book, 18pt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A17E3AA0-2702-5C4B-B55D-BDE0009279DC}"/>
              </a:ext>
            </a:extLst>
          </p:cNvPr>
          <p:cNvSpPr txBox="1">
            <a:spLocks/>
          </p:cNvSpPr>
          <p:nvPr/>
        </p:nvSpPr>
        <p:spPr>
          <a:xfrm>
            <a:off x="4572778" y="1014454"/>
            <a:ext cx="4080324" cy="14502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600"/>
              </a:spcBef>
              <a:buSzPct val="75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Franklin Gothic Book" panose="020B0503020102020204" pitchFamily="34" charset="0"/>
              </a:rPr>
              <a:t>Click to add text here for another section</a:t>
            </a:r>
          </a:p>
        </p:txBody>
      </p:sp>
    </p:spTree>
    <p:extLst>
      <p:ext uri="{BB962C8B-B14F-4D97-AF65-F5344CB8AC3E}">
        <p14:creationId xmlns:p14="http://schemas.microsoft.com/office/powerpoint/2010/main" val="418157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7C6A517-F44E-0A4F-940C-3A1413171974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83582" y="2176462"/>
            <a:ext cx="3417395" cy="2766598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BCB76B-462F-5849-816D-FADBD0469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B0EF5E8-3B02-5442-8D30-759A712388D7}"/>
              </a:ext>
            </a:extLst>
          </p:cNvPr>
          <p:cNvCxnSpPr/>
          <p:nvPr/>
        </p:nvCxnSpPr>
        <p:spPr>
          <a:xfrm>
            <a:off x="583581" y="1900695"/>
            <a:ext cx="341739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1272C6D-59D6-1B49-AA71-CF590EAE065E}"/>
              </a:ext>
            </a:extLst>
          </p:cNvPr>
          <p:cNvSpPr txBox="1"/>
          <p:nvPr/>
        </p:nvSpPr>
        <p:spPr>
          <a:xfrm>
            <a:off x="4522644" y="738041"/>
            <a:ext cx="4384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i="1" dirty="0">
                <a:solidFill>
                  <a:srgbClr val="0D204A"/>
                </a:solidFill>
                <a:latin typeface="Franklin Gothic Book" panose="020B0503020102020204" pitchFamily="34" charset="0"/>
              </a:rPr>
              <a:t>Descriptive text | Franklin Gothic Book Italic, 18pt.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9936A6-809D-564D-A15D-CF14B0CE2122}"/>
              </a:ext>
            </a:extLst>
          </p:cNvPr>
          <p:cNvCxnSpPr/>
          <p:nvPr/>
        </p:nvCxnSpPr>
        <p:spPr>
          <a:xfrm>
            <a:off x="5294956" y="2166936"/>
            <a:ext cx="2839939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8E3032C3-6DE9-0648-9A33-188C999C7FA8}"/>
              </a:ext>
            </a:extLst>
          </p:cNvPr>
          <p:cNvSpPr txBox="1">
            <a:spLocks/>
          </p:cNvSpPr>
          <p:nvPr/>
        </p:nvSpPr>
        <p:spPr>
          <a:xfrm>
            <a:off x="4522644" y="2530549"/>
            <a:ext cx="4323644" cy="165352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en-US" sz="1800" dirty="0">
                <a:latin typeface="Franklin Gothic Book" panose="020B0503020102020204" pitchFamily="34" charset="0"/>
              </a:rPr>
              <a:t>Image with text slide NO TITLE</a:t>
            </a:r>
          </a:p>
          <a:p>
            <a:pPr>
              <a:spcAft>
                <a:spcPts val="1600"/>
              </a:spcAft>
              <a:buBlip>
                <a:blip r:embed="rId2"/>
              </a:buBlip>
            </a:pPr>
            <a:r>
              <a:rPr lang="en-US" sz="1800" dirty="0">
                <a:latin typeface="Franklin Gothic Book" panose="020B0503020102020204" pitchFamily="34" charset="0"/>
              </a:rPr>
              <a:t>First level bullet</a:t>
            </a:r>
          </a:p>
          <a:p>
            <a:pPr>
              <a:spcAft>
                <a:spcPts val="1600"/>
              </a:spcAft>
              <a:buBlip>
                <a:blip r:embed="rId2"/>
              </a:buBlip>
            </a:pPr>
            <a:endParaRPr lang="en-US" sz="18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21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12A518A-A1C0-8940-B0F6-1C82776C8A8A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6231F-3BD6-1548-89B4-F0BF087BD80D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9A83A5-9E08-6E46-B2C2-8872BF8466DD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52815E4-B3B7-8746-A006-B9FB46F1B7F3}"/>
              </a:ext>
            </a:extLst>
          </p:cNvPr>
          <p:cNvCxnSpPr/>
          <p:nvPr/>
        </p:nvCxnSpPr>
        <p:spPr>
          <a:xfrm>
            <a:off x="583581" y="1900695"/>
            <a:ext cx="341739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25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5849</TotalTime>
  <Words>391</Words>
  <Application>Microsoft Office PowerPoint</Application>
  <PresentationFormat>On-screen Show (16:9)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Franklin Gothic Book</vt:lpstr>
      <vt:lpstr>Franklin Gothic Medium</vt:lpstr>
      <vt:lpstr>Office Theme</vt:lpstr>
      <vt:lpstr>PowerPoint Presentation</vt:lpstr>
      <vt:lpstr>Disclosures for PRESENTER NAME</vt:lpstr>
      <vt:lpstr>Presentation Learning Objectives</vt:lpstr>
      <vt:lpstr>Large graphic | Frank. Goth. Med., 35pt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Sunderland</dc:creator>
  <cp:lastModifiedBy>Elizabeth Thompson</cp:lastModifiedBy>
  <cp:revision>48</cp:revision>
  <dcterms:created xsi:type="dcterms:W3CDTF">2020-03-06T19:22:52Z</dcterms:created>
  <dcterms:modified xsi:type="dcterms:W3CDTF">2024-04-05T19:47:54Z</dcterms:modified>
</cp:coreProperties>
</file>